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sldIdLst>
    <p:sldId id="256" r:id="rId4"/>
    <p:sldId id="257" r:id="rId5"/>
    <p:sldId id="259" r:id="rId6"/>
    <p:sldId id="261" r:id="rId7"/>
    <p:sldId id="271" r:id="rId8"/>
    <p:sldId id="282" r:id="rId9"/>
    <p:sldId id="283" r:id="rId10"/>
    <p:sldId id="281" r:id="rId11"/>
    <p:sldId id="285" r:id="rId12"/>
    <p:sldId id="274" r:id="rId13"/>
    <p:sldId id="267" r:id="rId14"/>
    <p:sldId id="284" r:id="rId15"/>
    <p:sldId id="260" r:id="rId16"/>
    <p:sldId id="264" r:id="rId17"/>
    <p:sldId id="265" r:id="rId18"/>
    <p:sldId id="275" r:id="rId19"/>
    <p:sldId id="279" r:id="rId20"/>
    <p:sldId id="276" r:id="rId21"/>
    <p:sldId id="280" r:id="rId22"/>
    <p:sldId id="277" r:id="rId23"/>
    <p:sldId id="266" r:id="rId24"/>
    <p:sldId id="268" r:id="rId25"/>
    <p:sldId id="269" r:id="rId26"/>
    <p:sldId id="272" r:id="rId27"/>
    <p:sldId id="270" r:id="rId28"/>
    <p:sldId id="273" r:id="rId29"/>
    <p:sldId id="278" r:id="rId3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6" y="1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1815" y="2800808"/>
            <a:ext cx="7772400" cy="125981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070" y="3831566"/>
            <a:ext cx="6400800" cy="458115"/>
          </a:xfrm>
        </p:spPr>
        <p:txBody>
          <a:bodyPr>
            <a:normAutofit/>
          </a:bodyPr>
          <a:lstStyle>
            <a:lvl1pPr marL="0" indent="0" algn="l">
              <a:buNone/>
              <a:defRPr sz="2100">
                <a:solidFill>
                  <a:srgbClr val="002060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027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5626"/>
            <a:ext cx="8229600" cy="857250"/>
          </a:xfrm>
        </p:spPr>
        <p:txBody>
          <a:bodyPr>
            <a:norm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77"/>
            <a:ext cx="8229600" cy="2939102"/>
          </a:xfrm>
        </p:spPr>
        <p:txBody>
          <a:bodyPr/>
          <a:lstStyle>
            <a:lvl1pPr>
              <a:defRPr sz="21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462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1" y="166646"/>
            <a:ext cx="7177135" cy="857250"/>
          </a:xfrm>
        </p:spPr>
        <p:txBody>
          <a:bodyPr>
            <a:normAutofit/>
          </a:bodyPr>
          <a:lstStyle>
            <a:lvl1pPr algn="l">
              <a:defRPr sz="27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1" y="1043545"/>
            <a:ext cx="7177135" cy="3206805"/>
          </a:xfrm>
        </p:spPr>
        <p:txBody>
          <a:bodyPr/>
          <a:lstStyle>
            <a:lvl1pPr>
              <a:defRPr sz="21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6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8839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3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25626"/>
            <a:ext cx="8229600" cy="857250"/>
          </a:xfrm>
        </p:spPr>
        <p:txBody>
          <a:bodyPr>
            <a:norm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068594"/>
            <a:ext cx="4040188" cy="47982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00B0F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1540991"/>
            <a:ext cx="4040188" cy="2276294"/>
          </a:xfrm>
        </p:spPr>
        <p:txBody>
          <a:bodyPr/>
          <a:lstStyle>
            <a:lvl1pPr>
              <a:defRPr sz="1800">
                <a:solidFill>
                  <a:srgbClr val="002060"/>
                </a:solidFill>
              </a:defRPr>
            </a:lvl1pPr>
            <a:lvl2pPr>
              <a:defRPr sz="1500">
                <a:solidFill>
                  <a:srgbClr val="002060"/>
                </a:solidFill>
              </a:defRPr>
            </a:lvl2pPr>
            <a:lvl3pPr>
              <a:defRPr sz="1350">
                <a:solidFill>
                  <a:srgbClr val="002060"/>
                </a:solidFill>
              </a:defRPr>
            </a:lvl3pPr>
            <a:lvl4pPr>
              <a:defRPr sz="1200">
                <a:solidFill>
                  <a:srgbClr val="002060"/>
                </a:solidFill>
              </a:defRPr>
            </a:lvl4pPr>
            <a:lvl5pPr>
              <a:defRPr sz="1200">
                <a:solidFill>
                  <a:srgbClr val="002060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1" y="1068594"/>
            <a:ext cx="4041775" cy="47982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00B0F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1" y="1540991"/>
            <a:ext cx="4041775" cy="2276294"/>
          </a:xfrm>
        </p:spPr>
        <p:txBody>
          <a:bodyPr/>
          <a:lstStyle>
            <a:lvl1pPr>
              <a:defRPr sz="1800">
                <a:solidFill>
                  <a:srgbClr val="002060"/>
                </a:solidFill>
              </a:defRPr>
            </a:lvl1pPr>
            <a:lvl2pPr>
              <a:defRPr sz="1500">
                <a:solidFill>
                  <a:srgbClr val="002060"/>
                </a:solidFill>
              </a:defRPr>
            </a:lvl2pPr>
            <a:lvl3pPr>
              <a:defRPr sz="1350">
                <a:solidFill>
                  <a:srgbClr val="002060"/>
                </a:solidFill>
              </a:defRPr>
            </a:lvl3pPr>
            <a:lvl4pPr>
              <a:defRPr sz="1200">
                <a:solidFill>
                  <a:srgbClr val="002060"/>
                </a:solidFill>
              </a:defRPr>
            </a:lvl4pPr>
            <a:lvl5pPr>
              <a:defRPr sz="1200">
                <a:solidFill>
                  <a:srgbClr val="002060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6694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961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2234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3514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363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814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596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85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hostels.com/" TargetMode="External"/><Relationship Id="rId2" Type="http://schemas.openxmlformats.org/officeDocument/2006/relationships/hyperlink" Target="http://www.hostelworld.ca/" TargetMode="Externa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hyperlink" Target="http://www.airbnb.ca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ostelworld.com/" TargetMode="External"/><Relationship Id="rId3" Type="http://schemas.openxmlformats.org/officeDocument/2006/relationships/hyperlink" Target="http://www.nextdeparture.ca/" TargetMode="External"/><Relationship Id="rId7" Type="http://schemas.openxmlformats.org/officeDocument/2006/relationships/hyperlink" Target="http://www.hotels.com/" TargetMode="External"/><Relationship Id="rId2" Type="http://schemas.openxmlformats.org/officeDocument/2006/relationships/hyperlink" Target="http://www.tripadvisor.ca/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priceline.com/" TargetMode="External"/><Relationship Id="rId5" Type="http://schemas.openxmlformats.org/officeDocument/2006/relationships/hyperlink" Target="http://www.expedia.ca/" TargetMode="External"/><Relationship Id="rId4" Type="http://schemas.openxmlformats.org/officeDocument/2006/relationships/hyperlink" Target="http://www.kayak.com/" TargetMode="External"/><Relationship Id="rId9" Type="http://schemas.openxmlformats.org/officeDocument/2006/relationships/hyperlink" Target="http://www.airbnb.ca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hlinkClick r:id="rId2"/>
          </p:cNvPr>
          <p:cNvSpPr txBox="1"/>
          <p:nvPr/>
        </p:nvSpPr>
        <p:spPr>
          <a:xfrm>
            <a:off x="0" y="4587974"/>
            <a:ext cx="8783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467544" y="1347614"/>
            <a:ext cx="37444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맑은 고딕" pitchFamily="50" charset="-127"/>
                <a:cs typeface="Arial" pitchFamily="34" charset="0"/>
              </a:rPr>
              <a:t>McFarlen’s</a:t>
            </a:r>
            <a:r>
              <a:rPr lang="en-US" altLang="ko-K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</a:p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맑은 고딕" pitchFamily="50" charset="-127"/>
                <a:cs typeface="Arial" pitchFamily="34" charset="0"/>
              </a:rPr>
              <a:t>Financial </a:t>
            </a:r>
            <a:br>
              <a:rPr lang="en-US" altLang="ko-K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맑은 고딕" pitchFamily="50" charset="-127"/>
                <a:cs typeface="Arial" pitchFamily="34" charset="0"/>
              </a:rPr>
            </a:br>
            <a:r>
              <a:rPr lang="en-US" altLang="ko-K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맑은 고딕" pitchFamily="50" charset="-127"/>
                <a:cs typeface="Arial" pitchFamily="34" charset="0"/>
              </a:rPr>
              <a:t>Tips</a:t>
            </a:r>
          </a:p>
        </p:txBody>
      </p:sp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it all… But what do we prioritize?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Spend your money on what you prioritize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Education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Vehicle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House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Travel</a:t>
            </a:r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400" dirty="0"/>
              <a:t>If you </a:t>
            </a:r>
            <a:endParaRPr lang="en-US" sz="1400" dirty="0" smtClean="0"/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  <a:p>
            <a:pPr lvl="1" indent="0"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You may have to sacrifice in some areas to achieve in others 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(example: purchase a cheaper home but travel more)</a:t>
            </a:r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en-CA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590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Everything!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Suggested Personal Finance Books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979712" y="1538798"/>
            <a:ext cx="6912768" cy="29957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Money for Beer and Textbooks – Kyle Prevost &amp; Justin Bouchard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Wealthy Barber Returns – David Chilton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Stop Over-Thinking Your Money – </a:t>
            </a:r>
            <a:r>
              <a:rPr lang="en-US" dirty="0" err="1"/>
              <a:t>Preet</a:t>
            </a:r>
            <a:r>
              <a:rPr lang="en-US" dirty="0"/>
              <a:t> </a:t>
            </a:r>
            <a:r>
              <a:rPr lang="en-US" dirty="0" smtClean="0"/>
              <a:t>Banerjee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Money Talks – Gail </a:t>
            </a:r>
            <a:r>
              <a:rPr lang="en-US" dirty="0" err="1" smtClean="0"/>
              <a:t>Vaz</a:t>
            </a:r>
            <a:r>
              <a:rPr lang="en-US" dirty="0" smtClean="0"/>
              <a:t> Oxlade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Moolala</a:t>
            </a:r>
            <a:r>
              <a:rPr lang="en-US" dirty="0" smtClean="0"/>
              <a:t> – Bruce </a:t>
            </a:r>
            <a:r>
              <a:rPr lang="en-US" dirty="0" err="1" smtClean="0"/>
              <a:t>Sellery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BLOGS &amp; PODCASTS – there are thousands of great (and not so great) personal finance blogs and podcasts; get suggestions, stay updated, get </a:t>
            </a:r>
            <a:br>
              <a:rPr lang="en-US" dirty="0" smtClean="0"/>
            </a:br>
            <a:r>
              <a:rPr lang="en-US" dirty="0" smtClean="0"/>
              <a:t>smarter about your money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69832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555526"/>
            <a:ext cx="30243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that you’ve </a:t>
            </a:r>
            <a:b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saved </a:t>
            </a:r>
            <a:b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</a:t>
            </a:r>
            <a:b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money…..</a:t>
            </a:r>
            <a:endParaRPr lang="en-CA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5209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 result for trav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3635896" y="12455"/>
            <a:ext cx="7524328" cy="8844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4806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Travel Tips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Travel on a Budget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755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Travel Opportunities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816" y="1082876"/>
            <a:ext cx="5482952" cy="4060624"/>
          </a:xfrm>
        </p:spPr>
        <p:txBody>
          <a:bodyPr>
            <a:normAutofit/>
          </a:bodyPr>
          <a:lstStyle/>
          <a:p>
            <a:r>
              <a:rPr lang="en-US" dirty="0" smtClean="0"/>
              <a:t>High School travel opportunities (fundraise!)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Study abroad programs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Work training programs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Work opportunities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Summer camps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Teams/clubs</a:t>
            </a:r>
          </a:p>
          <a:p>
            <a:endParaRPr lang="en-CA" dirty="0"/>
          </a:p>
        </p:txBody>
      </p:sp>
      <p:pic>
        <p:nvPicPr>
          <p:cNvPr id="3074" name="Picture 2" descr="Image result for travel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7654"/>
            <a:ext cx="2591316" cy="190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471364">
            <a:off x="6619249" y="3530101"/>
            <a:ext cx="24240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YOUR RESEARCH</a:t>
            </a:r>
            <a:endParaRPr lang="en-CA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46084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Purpose of Trip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43558"/>
            <a:ext cx="8229600" cy="42999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First determine the purpose of your trip:</a:t>
            </a:r>
          </a:p>
          <a:p>
            <a:r>
              <a:rPr lang="en-US" dirty="0" smtClean="0"/>
              <a:t>Experience new culture</a:t>
            </a:r>
          </a:p>
          <a:p>
            <a:r>
              <a:rPr lang="en-US" dirty="0" smtClean="0"/>
              <a:t>Learn a new language</a:t>
            </a:r>
          </a:p>
          <a:p>
            <a:r>
              <a:rPr lang="en-US" dirty="0" smtClean="0"/>
              <a:t>Hot holiday in the winter</a:t>
            </a:r>
          </a:p>
          <a:p>
            <a:r>
              <a:rPr lang="en-US" dirty="0" smtClean="0"/>
              <a:t>Eat new food</a:t>
            </a:r>
          </a:p>
          <a:p>
            <a:r>
              <a:rPr lang="en-US" dirty="0" smtClean="0"/>
              <a:t>Specific sites/buildings/shows,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Pending the purpose of your trip:</a:t>
            </a:r>
          </a:p>
          <a:p>
            <a:r>
              <a:rPr lang="en-US" dirty="0" smtClean="0"/>
              <a:t>Where will you go?</a:t>
            </a:r>
          </a:p>
          <a:p>
            <a:r>
              <a:rPr lang="en-US" dirty="0" smtClean="0"/>
              <a:t>How will you accomplish your goals? </a:t>
            </a:r>
          </a:p>
          <a:p>
            <a:r>
              <a:rPr lang="en-US" dirty="0" smtClean="0"/>
              <a:t>Do you have/need a travel partner(s)?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 rot="1471364">
            <a:off x="5835462" y="2410079"/>
            <a:ext cx="24240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YOUR RESEARCH</a:t>
            </a:r>
            <a:endParaRPr lang="en-CA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62357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Your MUST See/Do Items?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MUST you see/do on your trip? These will provide you with goals and purpose for the trip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This will also help you be a better travel buddy / find a travel buddy who has similar must see/do items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You won’t be disappointed after a trip if you accomplished your goals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99700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Your Travel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348" y="843558"/>
            <a:ext cx="8229600" cy="4104456"/>
          </a:xfrm>
        </p:spPr>
        <p:txBody>
          <a:bodyPr numCol="2"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See and do EVERYTHING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Relaxing vacation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Wing it all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Plan it all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Quick vacay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Extended experience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All outdoors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Adventure</a:t>
            </a:r>
          </a:p>
          <a:p>
            <a:pPr>
              <a:lnSpc>
                <a:spcPct val="200000"/>
              </a:lnSpc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rot="1471364">
            <a:off x="5763453" y="3922247"/>
            <a:ext cx="24240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YOUR RESEARCH</a:t>
            </a:r>
            <a:endParaRPr lang="en-CA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93134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Buddies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76"/>
            <a:ext cx="8229600" cy="3649113"/>
          </a:xfrm>
        </p:spPr>
        <p:txBody>
          <a:bodyPr>
            <a:normAutofit/>
          </a:bodyPr>
          <a:lstStyle/>
          <a:p>
            <a:r>
              <a:rPr lang="en-US" dirty="0" smtClean="0"/>
              <a:t>Are you planning to travel alone? With a friend? With a group? On a tour?</a:t>
            </a:r>
          </a:p>
          <a:p>
            <a:endParaRPr lang="en-US" dirty="0"/>
          </a:p>
          <a:p>
            <a:r>
              <a:rPr lang="en-US" dirty="0" smtClean="0"/>
              <a:t>Make sure you and your travel buddy have similar travel styles</a:t>
            </a:r>
          </a:p>
          <a:p>
            <a:pPr lvl="2"/>
            <a:r>
              <a:rPr lang="en-US" dirty="0" smtClean="0"/>
              <a:t>Early riser or sleep in? Cook or eat out? Public transportation or taxi? Hotel or hostel? Busy Betsy or Leisure Larry? </a:t>
            </a:r>
          </a:p>
          <a:p>
            <a:pPr lvl="2"/>
            <a:endParaRPr lang="en-US" dirty="0"/>
          </a:p>
          <a:p>
            <a:pPr marL="685800" lvl="2" indent="0">
              <a:buNone/>
            </a:pPr>
            <a:endParaRPr lang="en-US" dirty="0" smtClean="0"/>
          </a:p>
          <a:p>
            <a:pPr marL="685800" lvl="2" indent="0">
              <a:buNone/>
            </a:pPr>
            <a:r>
              <a:rPr lang="en-US" dirty="0" smtClean="0"/>
              <a:t> Sometimes best friends/ significant others don’t make good travel partners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45640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8098" y="0"/>
            <a:ext cx="9144000" cy="884466"/>
          </a:xfrm>
        </p:spPr>
        <p:txBody>
          <a:bodyPr/>
          <a:lstStyle/>
          <a:p>
            <a:r>
              <a:rPr lang="en-US" dirty="0" smtClean="0"/>
              <a:t>  Savings Tips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99592" y="771550"/>
            <a:ext cx="1368152" cy="460648"/>
          </a:xfrm>
        </p:spPr>
        <p:txBody>
          <a:bodyPr/>
          <a:lstStyle/>
          <a:p>
            <a:r>
              <a:rPr lang="en-US" dirty="0" smtClean="0"/>
              <a:t>Groceries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157902" y="1347614"/>
            <a:ext cx="8496944" cy="345638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Buy groceries instead of going out to eat whenever you can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Pay attention to the price of food – buy in bulk when items are on sale, avoid buying out of </a:t>
            </a:r>
            <a:br>
              <a:rPr lang="en-US" dirty="0" smtClean="0"/>
            </a:br>
            <a:r>
              <a:rPr lang="en-US" dirty="0" smtClean="0"/>
              <a:t>season when the cost of an item is more expensive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name is often the same quality as name brand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Meal prep – prepare lots of meals at once to eliminate the “I don’t have time to cook” excuse.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Share grocery costs where you can (roommate, significant other, potlucks)</a:t>
            </a:r>
          </a:p>
          <a:p>
            <a:endParaRPr lang="en-US" dirty="0" smtClean="0"/>
          </a:p>
          <a:p>
            <a:r>
              <a:rPr lang="en-US" dirty="0" smtClean="0"/>
              <a:t>Suggested Apps: -PC Plus (earn points for shopping at Presidents Choice locations)</a:t>
            </a:r>
            <a:br>
              <a:rPr lang="en-US" dirty="0" smtClean="0"/>
            </a:br>
            <a:r>
              <a:rPr lang="en-US" dirty="0" smtClean="0"/>
              <a:t>	        -Checkout 51 (redeem money for buying certain products)</a:t>
            </a:r>
            <a:br>
              <a:rPr lang="en-US" dirty="0" smtClean="0"/>
            </a:br>
            <a:r>
              <a:rPr lang="en-US" dirty="0" smtClean="0"/>
              <a:t>	        -</a:t>
            </a:r>
            <a:r>
              <a:rPr lang="en-US" dirty="0" err="1" smtClean="0"/>
              <a:t>Flipp</a:t>
            </a:r>
            <a:r>
              <a:rPr lang="en-US" dirty="0" smtClean="0"/>
              <a:t> (store flyers)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pic>
        <p:nvPicPr>
          <p:cNvPr id="1026" name="Picture 2" descr="Image result for groceries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843743"/>
            <a:ext cx="1433630" cy="104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Road Trip vs Flights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76"/>
            <a:ext cx="8229600" cy="3793129"/>
          </a:xfrm>
        </p:spPr>
        <p:txBody>
          <a:bodyPr>
            <a:normAutofit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Is there a location within driving distance that you can accomplish your travel goal?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Road trips are often cheaper</a:t>
            </a:r>
          </a:p>
          <a:p>
            <a:pPr lvl="2"/>
            <a:r>
              <a:rPr lang="en-US" dirty="0" smtClean="0"/>
              <a:t>Do you like to drive?</a:t>
            </a:r>
          </a:p>
          <a:p>
            <a:pPr lvl="2"/>
            <a:r>
              <a:rPr lang="en-US" dirty="0" smtClean="0"/>
              <a:t>Do you have the time to add driving time?</a:t>
            </a:r>
          </a:p>
          <a:p>
            <a:pPr lvl="2"/>
            <a:r>
              <a:rPr lang="en-US" dirty="0" smtClean="0"/>
              <a:t>Account for wear &amp; tear on the vehicle</a:t>
            </a:r>
          </a:p>
          <a:p>
            <a:pPr lvl="2"/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Flights</a:t>
            </a:r>
            <a:endParaRPr lang="en-US" dirty="0"/>
          </a:p>
          <a:p>
            <a:pPr lvl="2"/>
            <a:r>
              <a:rPr lang="en-US" dirty="0" smtClean="0"/>
              <a:t>More stops/longer layovers are usually cheaper</a:t>
            </a:r>
          </a:p>
          <a:p>
            <a:pPr lvl="2"/>
            <a:r>
              <a:rPr lang="en-US" dirty="0" smtClean="0"/>
              <a:t>Consider flight times – will you be too tired to enjoy your destination? </a:t>
            </a:r>
          </a:p>
          <a:p>
            <a:pPr lvl="2"/>
            <a:r>
              <a:rPr lang="en-US" dirty="0" smtClean="0"/>
              <a:t>Account for potential delayed or canceled flights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CA" dirty="0" smtClean="0"/>
          </a:p>
        </p:txBody>
      </p:sp>
      <p:sp>
        <p:nvSpPr>
          <p:cNvPr id="4" name="TextBox 3"/>
          <p:cNvSpPr txBox="1"/>
          <p:nvPr/>
        </p:nvSpPr>
        <p:spPr>
          <a:xfrm rot="1471364">
            <a:off x="6295421" y="2808882"/>
            <a:ext cx="24240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YOUR RESEARCH</a:t>
            </a:r>
            <a:endParaRPr lang="en-CA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09497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Booking Flights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27174"/>
            <a:ext cx="8686800" cy="3865138"/>
          </a:xfrm>
        </p:spPr>
        <p:txBody>
          <a:bodyPr numCol="2"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Travel during non-peak time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Monitor the price of flights </a:t>
            </a:r>
            <a:br>
              <a:rPr lang="en-US" dirty="0" smtClean="0"/>
            </a:br>
            <a:r>
              <a:rPr lang="en-US" dirty="0" smtClean="0"/>
              <a:t>(turn off cookies/different devices)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Book during Seat Sales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Book using Points (credit card, </a:t>
            </a:r>
            <a:r>
              <a:rPr lang="en-US" dirty="0" err="1" smtClean="0"/>
              <a:t>airmiles</a:t>
            </a:r>
            <a:r>
              <a:rPr lang="en-US" dirty="0" smtClean="0"/>
              <a:t>, </a:t>
            </a:r>
            <a:r>
              <a:rPr lang="en-US" dirty="0" err="1" smtClean="0"/>
              <a:t>aeroplan</a:t>
            </a:r>
            <a:r>
              <a:rPr lang="en-US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Limit checked bags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More layovers and longer flight times are usually cheaper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/>
          </a:p>
          <a:p>
            <a:pPr marL="0" indent="0" algn="r">
              <a:spcBef>
                <a:spcPts val="0"/>
              </a:spcBef>
              <a:buNone/>
            </a:pPr>
            <a:endParaRPr lang="en-US" b="1" dirty="0" smtClean="0"/>
          </a:p>
          <a:p>
            <a:pPr marL="0" indent="0" algn="r">
              <a:spcBef>
                <a:spcPts val="0"/>
              </a:spcBef>
              <a:buNone/>
            </a:pPr>
            <a:endParaRPr lang="en-US" b="1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 rot="1471364">
            <a:off x="5691445" y="3418190"/>
            <a:ext cx="24240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YOUR RESEARCH</a:t>
            </a:r>
            <a:endParaRPr lang="en-CA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44066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Accommodations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76"/>
            <a:ext cx="8229600" cy="3793129"/>
          </a:xfrm>
        </p:spPr>
        <p:txBody>
          <a:bodyPr/>
          <a:lstStyle/>
          <a:p>
            <a:r>
              <a:rPr lang="en-US" dirty="0" smtClean="0"/>
              <a:t>Stay with friends/family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Hostels </a:t>
            </a:r>
            <a:r>
              <a:rPr lang="en-US" dirty="0"/>
              <a:t>(</a:t>
            </a:r>
            <a:r>
              <a:rPr lang="en-US" dirty="0">
                <a:hlinkClick r:id="rId2"/>
              </a:rPr>
              <a:t>www.hostelworld.ca</a:t>
            </a:r>
            <a:r>
              <a:rPr lang="en-US" dirty="0"/>
              <a:t>) </a:t>
            </a:r>
          </a:p>
          <a:p>
            <a:pPr lvl="1"/>
            <a:r>
              <a:rPr lang="en-US" dirty="0" err="1"/>
              <a:t>Hostelling</a:t>
            </a:r>
            <a:r>
              <a:rPr lang="en-US" dirty="0"/>
              <a:t> International card (</a:t>
            </a:r>
            <a:r>
              <a:rPr lang="en-US" dirty="0">
                <a:hlinkClick r:id="rId3"/>
              </a:rPr>
              <a:t>www.hihostels.com</a:t>
            </a:r>
            <a:r>
              <a:rPr lang="en-US" dirty="0"/>
              <a:t>) </a:t>
            </a:r>
            <a:endParaRPr lang="en-CA" dirty="0"/>
          </a:p>
          <a:p>
            <a:endParaRPr lang="en-US" dirty="0" smtClean="0"/>
          </a:p>
          <a:p>
            <a:r>
              <a:rPr lang="en-US" dirty="0" smtClean="0"/>
              <a:t>Air </a:t>
            </a:r>
            <a:r>
              <a:rPr lang="en-US" dirty="0" err="1" smtClean="0"/>
              <a:t>BnB</a:t>
            </a:r>
            <a:r>
              <a:rPr lang="en-US" dirty="0" smtClean="0"/>
              <a:t> (</a:t>
            </a:r>
            <a:r>
              <a:rPr lang="en-US" dirty="0" smtClean="0">
                <a:hlinkClick r:id="rId4"/>
              </a:rPr>
              <a:t>www.airbnb.ca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Hotels (hotels.com, expedia.ca, priceline.com, hotel website promos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Boutique hotels are typically cheaper than chain hotels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100" name="Picture 4" descr="Image result for hostel clipar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104455"/>
            <a:ext cx="1107488" cy="7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1471364">
            <a:off x="5839744" y="1616960"/>
            <a:ext cx="301556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YOUR RESEARCH</a:t>
            </a:r>
            <a:r>
              <a:rPr lang="en-CA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/ </a:t>
            </a:r>
            <a:br>
              <a:rPr lang="en-CA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CA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Cost Compare ALL options</a:t>
            </a:r>
            <a:endParaRPr lang="en-US" b="1" dirty="0" smtClean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54139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76"/>
            <a:ext cx="8229600" cy="40606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Public Transit – metro, subway, bus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Planes &amp; Trains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Uber / </a:t>
            </a:r>
            <a:r>
              <a:rPr lang="en-US" dirty="0" smtClean="0"/>
              <a:t>Lyft (apps)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Airport shuttle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Taxi</a:t>
            </a:r>
          </a:p>
          <a:p>
            <a:endParaRPr lang="en-US" dirty="0"/>
          </a:p>
          <a:p>
            <a:r>
              <a:rPr lang="en-US" dirty="0"/>
              <a:t>Car </a:t>
            </a:r>
            <a:r>
              <a:rPr lang="en-US" dirty="0" smtClean="0"/>
              <a:t>rentals – learn to drive a standard, research the fees (drop fee, additional driver, insurance, </a:t>
            </a:r>
            <a:r>
              <a:rPr lang="en-US" dirty="0" err="1" smtClean="0"/>
              <a:t>etc</a:t>
            </a:r>
            <a:r>
              <a:rPr lang="en-US" dirty="0" smtClean="0"/>
              <a:t>) </a:t>
            </a:r>
          </a:p>
        </p:txBody>
      </p:sp>
      <p:sp>
        <p:nvSpPr>
          <p:cNvPr id="4" name="TextBox 3"/>
          <p:cNvSpPr txBox="1"/>
          <p:nvPr/>
        </p:nvSpPr>
        <p:spPr>
          <a:xfrm rot="1471364">
            <a:off x="5835462" y="2248986"/>
            <a:ext cx="24240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YOUR RESEARCH</a:t>
            </a:r>
            <a:endParaRPr lang="en-CA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64966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76"/>
            <a:ext cx="8229600" cy="386513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Free walking tours</a:t>
            </a:r>
          </a:p>
          <a:p>
            <a:r>
              <a:rPr lang="en-US" dirty="0" smtClean="0"/>
              <a:t>Free nights (museums, </a:t>
            </a:r>
            <a:r>
              <a:rPr lang="en-US" dirty="0" err="1" smtClean="0"/>
              <a:t>etc</a:t>
            </a:r>
            <a:r>
              <a:rPr lang="en-US" dirty="0" smtClean="0"/>
              <a:t>) </a:t>
            </a:r>
          </a:p>
          <a:p>
            <a:r>
              <a:rPr lang="en-US" dirty="0" smtClean="0"/>
              <a:t>Cost analysis (city pass vs individual entry fees) </a:t>
            </a:r>
          </a:p>
          <a:p>
            <a:r>
              <a:rPr lang="en-US" dirty="0" smtClean="0"/>
              <a:t>Hop On Hop Off busses</a:t>
            </a:r>
          </a:p>
          <a:p>
            <a:r>
              <a:rPr lang="en-US" dirty="0" smtClean="0"/>
              <a:t>Hostel activities</a:t>
            </a:r>
          </a:p>
          <a:p>
            <a:r>
              <a:rPr lang="en-US" dirty="0" smtClean="0"/>
              <a:t>TripAdvisor suggestions</a:t>
            </a:r>
          </a:p>
          <a:p>
            <a:r>
              <a:rPr lang="en-US" dirty="0" smtClean="0"/>
              <a:t>Get suggestions from people who have been there before</a:t>
            </a:r>
          </a:p>
          <a:p>
            <a:r>
              <a:rPr lang="en-US" dirty="0" smtClean="0"/>
              <a:t>Talk to the locals!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Don’t overbook yourself (have free time to discover)</a:t>
            </a:r>
          </a:p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 rot="1471364">
            <a:off x="6295421" y="2426527"/>
            <a:ext cx="24240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YOUR RESEARCH</a:t>
            </a:r>
            <a:endParaRPr lang="en-CA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65460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Travel Tips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622" y="1102794"/>
            <a:ext cx="8229600" cy="37732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Get the guidebook! Buy it (keep as keepsake) or rent from the library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Student ID card (discounts/ free entrance)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Download maps (Google Maps, Maps.me)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Cellphone – </a:t>
            </a:r>
            <a:r>
              <a:rPr lang="en-US" dirty="0" err="1" smtClean="0"/>
              <a:t>wifi</a:t>
            </a:r>
            <a:r>
              <a:rPr lang="en-US" dirty="0" smtClean="0"/>
              <a:t>, unlock &amp; get sim card/data, purchase data plan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Luggage – travel as light as possible, make your bag stand out (add a luggage belt, </a:t>
            </a:r>
            <a:r>
              <a:rPr lang="en-US" dirty="0" err="1" smtClean="0"/>
              <a:t>loufa</a:t>
            </a:r>
            <a:r>
              <a:rPr lang="en-US" dirty="0" smtClean="0"/>
              <a:t>, tape,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Take a reusable water bottle and snacks! </a:t>
            </a:r>
          </a:p>
        </p:txBody>
      </p:sp>
    </p:spTree>
    <p:extLst>
      <p:ext uri="{BB962C8B-B14F-4D97-AF65-F5344CB8AC3E}">
        <p14:creationId xmlns:p14="http://schemas.microsoft.com/office/powerpoint/2010/main" val="3635718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SAFE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76"/>
            <a:ext cx="8229600" cy="3865137"/>
          </a:xfrm>
        </p:spPr>
        <p:txBody>
          <a:bodyPr>
            <a:normAutofit/>
          </a:bodyPr>
          <a:lstStyle/>
          <a:p>
            <a:r>
              <a:rPr lang="en-US" dirty="0" smtClean="0"/>
              <a:t>Nothing ruins a vacation more than having to spend the trip in the hospital – do everything you can to avoid sickness/injury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Do what you can to protect your items from being stolen </a:t>
            </a:r>
          </a:p>
          <a:p>
            <a:pPr lvl="2"/>
            <a:r>
              <a:rPr lang="en-US" dirty="0" smtClean="0"/>
              <a:t>Money belt, Lock your luggage, Hostel locker lock, Hotel safe, over the shoulder bag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Be aware of your surroundings</a:t>
            </a:r>
            <a:endParaRPr lang="en-US" dirty="0"/>
          </a:p>
          <a:p>
            <a:pPr lvl="2"/>
            <a:r>
              <a:rPr lang="en-US" dirty="0" smtClean="0"/>
              <a:t>Not everyone is on vacay or has good intentions</a:t>
            </a:r>
          </a:p>
          <a:p>
            <a:pPr lvl="2"/>
            <a:r>
              <a:rPr lang="en-US" dirty="0" smtClean="0"/>
              <a:t>Your gut feelings are often right</a:t>
            </a:r>
          </a:p>
          <a:p>
            <a:pPr lvl="2"/>
            <a:r>
              <a:rPr lang="en-US" dirty="0" smtClean="0"/>
              <a:t>Tourists are easy targets for theft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 rot="1471364">
            <a:off x="6321187" y="3634215"/>
            <a:ext cx="24240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YOUR RESEARCH</a:t>
            </a:r>
            <a:endParaRPr lang="en-CA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830419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APPS/ Websites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76"/>
            <a:ext cx="8229600" cy="3937145"/>
          </a:xfrm>
        </p:spPr>
        <p:txBody>
          <a:bodyPr numCol="2"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b="1" dirty="0" smtClean="0">
                <a:hlinkClick r:id="rId2"/>
              </a:rPr>
              <a:t>www.tripadvisor.ca</a:t>
            </a:r>
            <a:endParaRPr lang="en-US" b="1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>
                <a:hlinkClick r:id="rId3"/>
              </a:rPr>
              <a:t>www.nextdeparture.ca</a:t>
            </a:r>
            <a:r>
              <a:rPr lang="en-US" dirty="0" smtClean="0"/>
              <a:t>		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>
                <a:hlinkClick r:id="rId4"/>
              </a:rPr>
              <a:t>www.kayak.com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>
                <a:hlinkClick r:id="rId5"/>
              </a:rPr>
              <a:t>www.expedia.ca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>
                <a:hlinkClick r:id="rId6"/>
              </a:rPr>
              <a:t>www.priceline.com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>
                <a:hlinkClick r:id="rId7"/>
              </a:rPr>
              <a:t>www.hotels.com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>
                <a:hlinkClick r:id="rId8"/>
              </a:rPr>
              <a:t>www.hostelworld.com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>
                <a:hlinkClick r:id="rId9"/>
              </a:rPr>
              <a:t>www.Airbnb.ca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Sky Scanner </a:t>
            </a:r>
            <a:r>
              <a:rPr lang="en-US" dirty="0" smtClean="0"/>
              <a:t>App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Maps.me App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Uber App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Google Translate App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err="1" smtClean="0"/>
              <a:t>Duolingo</a:t>
            </a:r>
            <a:r>
              <a:rPr lang="en-US" dirty="0" smtClean="0"/>
              <a:t> App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Airline Apps (WestJet, Air Canada)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WhatsApp Messaging App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HOOPLA library App </a:t>
            </a:r>
            <a:endParaRPr lang="en-US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4345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Savings Tips</a:t>
            </a:r>
            <a:endParaRPr lang="ko-KR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25452" y="884466"/>
            <a:ext cx="1494420" cy="460648"/>
          </a:xfrm>
        </p:spPr>
        <p:txBody>
          <a:bodyPr/>
          <a:lstStyle/>
          <a:p>
            <a:r>
              <a:rPr lang="en-US" dirty="0" smtClean="0"/>
              <a:t>Eating Out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990056" y="1448223"/>
            <a:ext cx="6912768" cy="321176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BUDGET FOR IT –no one wants to cook ALL the time, make sure you budget for dining out</a:t>
            </a: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Try to eat before you go out, you’re less likely to overspend if you’re already full</a:t>
            </a:r>
            <a:br>
              <a:rPr lang="en-US" altLang="ko-KR" dirty="0" smtClean="0">
                <a:latin typeface="Arial" pitchFamily="34" charset="0"/>
                <a:cs typeface="Arial" pitchFamily="34" charset="0"/>
              </a:rPr>
            </a:b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Hit the specials – most restaurants have daily specials or happy hours where certain menu items are cheaper</a:t>
            </a:r>
            <a:br>
              <a:rPr lang="en-US" altLang="ko-KR" dirty="0" smtClean="0">
                <a:latin typeface="Arial" pitchFamily="34" charset="0"/>
                <a:cs typeface="Arial" pitchFamily="34" charset="0"/>
              </a:rPr>
            </a:b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Split some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appies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– if you’re with a group you may want to all split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appies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instead of ordering individual meals</a:t>
            </a:r>
            <a:br>
              <a:rPr lang="en-US" altLang="ko-KR" dirty="0" smtClean="0">
                <a:latin typeface="Arial" pitchFamily="34" charset="0"/>
                <a:cs typeface="Arial" pitchFamily="34" charset="0"/>
              </a:rPr>
            </a:b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Be conscious of cost – don’t order steak if you’re on a burger budget</a:t>
            </a:r>
          </a:p>
        </p:txBody>
      </p:sp>
    </p:spTree>
    <p:extLst>
      <p:ext uri="{BB962C8B-B14F-4D97-AF65-F5344CB8AC3E}">
        <p14:creationId xmlns:p14="http://schemas.microsoft.com/office/powerpoint/2010/main" val="979107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 Tips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9556" y="813707"/>
            <a:ext cx="1584176" cy="460648"/>
          </a:xfrm>
        </p:spPr>
        <p:txBody>
          <a:bodyPr/>
          <a:lstStyle/>
          <a:p>
            <a:r>
              <a:rPr lang="en-US" dirty="0" smtClean="0"/>
              <a:t>Social Life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990056" y="1274355"/>
            <a:ext cx="6912768" cy="338562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Don’t be the one who always picks up the tab (money doesn’t buy friends)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Create a list of free activities and make it a mission to cross them all off </a:t>
            </a:r>
            <a:endParaRPr lang="en-US" dirty="0"/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Donate blood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Frisbee in the park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Outdoor hockey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Video games at home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Potluck!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Tuesday movie night at Rainbow cinemas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Tour the Legislative Building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Saturdays at the Farmers Market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Cinema Under the Stars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bg1"/>
                </a:solidFill>
              </a:rPr>
              <a:t>Coffee dates</a:t>
            </a:r>
          </a:p>
        </p:txBody>
      </p:sp>
    </p:spTree>
    <p:extLst>
      <p:ext uri="{BB962C8B-B14F-4D97-AF65-F5344CB8AC3E}">
        <p14:creationId xmlns:p14="http://schemas.microsoft.com/office/powerpoint/2010/main" val="1315693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 Tips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Shopping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Clothing – trends come and go. Buy good basics and minimal trend items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Gifts – BUDGET for them (birthdays, Christmas, mothers/fathers day, </a:t>
            </a:r>
            <a:br>
              <a:rPr lang="en-US" dirty="0" smtClean="0"/>
            </a:br>
            <a:r>
              <a:rPr lang="en-US" dirty="0" smtClean="0"/>
              <a:t>         anniversaries,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/>
              <a:t> </a:t>
            </a:r>
            <a:r>
              <a:rPr lang="en-US" dirty="0" smtClean="0"/>
              <a:t>      -buy items throughout the year if you can </a:t>
            </a:r>
          </a:p>
          <a:p>
            <a:endParaRPr lang="en-US" dirty="0" smtClean="0"/>
          </a:p>
          <a:p>
            <a:r>
              <a:rPr lang="en-US" dirty="0" smtClean="0"/>
              <a:t>NEEDS vs Wants</a:t>
            </a:r>
          </a:p>
          <a:p>
            <a:endParaRPr lang="en-US" dirty="0"/>
          </a:p>
          <a:p>
            <a:r>
              <a:rPr lang="en-US" dirty="0" smtClean="0"/>
              <a:t>Avoid impulse spending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4430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 Tips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Transportation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you access public transportation?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 you NEED a new vehicle or will your current one be sufficient? 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Are you better to lease or purchase? 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 there any way you can reduce costs? </a:t>
            </a:r>
            <a:br>
              <a:rPr lang="en-US" dirty="0" smtClean="0"/>
            </a:br>
            <a:r>
              <a:rPr lang="en-US" dirty="0" smtClean="0"/>
              <a:t>(carpool, charge gas money, share a vehicle with family members, </a:t>
            </a:r>
            <a:r>
              <a:rPr lang="en-US" dirty="0" err="1" smtClean="0"/>
              <a:t>etc</a:t>
            </a:r>
            <a:r>
              <a:rPr lang="en-US" dirty="0" smtClean="0"/>
              <a:t>)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2232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 Tips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Accommodations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Can you live at home? Do you have to pay rent?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Rent vs Purchase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Rent vs Residence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Renting alone vs having roommates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L</a:t>
            </a:r>
            <a:r>
              <a:rPr lang="en-US" dirty="0" smtClean="0"/>
              <a:t>ocation can save on other expenses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84907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A BUDGET AND STICK TO IT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403648" y="1707654"/>
            <a:ext cx="7153944" cy="29957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Review your budget regularly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Pay yourself first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 up multiple accounts (</a:t>
            </a:r>
            <a:r>
              <a:rPr lang="en-US" dirty="0" err="1" smtClean="0"/>
              <a:t>chequing</a:t>
            </a:r>
            <a:r>
              <a:rPr lang="en-US" dirty="0" smtClean="0"/>
              <a:t>, rent/bills, emergency saving, travel,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44435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Budgeting Apps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990056" y="987573"/>
            <a:ext cx="6912768" cy="36724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Level Money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Qapital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Budget Boss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PocketGuard</a:t>
            </a:r>
            <a:r>
              <a:rPr lang="en-US" dirty="0"/>
              <a:t> Budget App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Need a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GoodBudget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Mvelopes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HomeBudget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Level Money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Spendee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BUDGT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688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741</Words>
  <Application>Microsoft Office PowerPoint</Application>
  <PresentationFormat>On-screen Show (16:9)</PresentationFormat>
  <Paragraphs>237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맑은 고딕</vt:lpstr>
      <vt:lpstr>Aharoni</vt:lpstr>
      <vt:lpstr>Arial</vt:lpstr>
      <vt:lpstr>Calibri</vt:lpstr>
      <vt:lpstr>Courier New</vt:lpstr>
      <vt:lpstr>Office Theme</vt:lpstr>
      <vt:lpstr>Custom Design</vt:lpstr>
      <vt:lpstr>1_Office Theme</vt:lpstr>
      <vt:lpstr>PowerPoint Presentation</vt:lpstr>
      <vt:lpstr>  Savings Tips</vt:lpstr>
      <vt:lpstr> Savings Tips</vt:lpstr>
      <vt:lpstr>Savings Tips</vt:lpstr>
      <vt:lpstr>Savings Tips</vt:lpstr>
      <vt:lpstr>Savings Tips</vt:lpstr>
      <vt:lpstr>Savings Tips</vt:lpstr>
      <vt:lpstr>BUDGET</vt:lpstr>
      <vt:lpstr>Budgeting Apps</vt:lpstr>
      <vt:lpstr>Prioritize</vt:lpstr>
      <vt:lpstr>Read Everything!</vt:lpstr>
      <vt:lpstr>PowerPoint Presentation</vt:lpstr>
      <vt:lpstr>PowerPoint Presentation</vt:lpstr>
      <vt:lpstr>Travel Tips</vt:lpstr>
      <vt:lpstr>Find Travel Opportunities</vt:lpstr>
      <vt:lpstr>Purpose of Trip</vt:lpstr>
      <vt:lpstr>What Are Your MUST See/Do Items?</vt:lpstr>
      <vt:lpstr>Determine Your Travel Style</vt:lpstr>
      <vt:lpstr>Travel Buddies</vt:lpstr>
      <vt:lpstr>Road Trip vs Flights</vt:lpstr>
      <vt:lpstr>Booking Flights</vt:lpstr>
      <vt:lpstr>Accommodations</vt:lpstr>
      <vt:lpstr>Transportation</vt:lpstr>
      <vt:lpstr>Activities</vt:lpstr>
      <vt:lpstr>General Travel Tips</vt:lpstr>
      <vt:lpstr>BE SAFE</vt:lpstr>
      <vt:lpstr>Suggested APPS/ Websites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Amy Mcfarlen</cp:lastModifiedBy>
  <cp:revision>55</cp:revision>
  <dcterms:created xsi:type="dcterms:W3CDTF">2014-04-01T16:27:38Z</dcterms:created>
  <dcterms:modified xsi:type="dcterms:W3CDTF">2018-01-23T22:18:46Z</dcterms:modified>
</cp:coreProperties>
</file>